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90" r:id="rId2"/>
    <p:sldId id="257" r:id="rId3"/>
    <p:sldId id="278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70" r:id="rId17"/>
    <p:sldId id="271" r:id="rId18"/>
    <p:sldId id="273" r:id="rId19"/>
    <p:sldId id="274" r:id="rId20"/>
    <p:sldId id="277" r:id="rId21"/>
    <p:sldId id="279" r:id="rId22"/>
    <p:sldId id="281" r:id="rId23"/>
    <p:sldId id="283" r:id="rId24"/>
    <p:sldId id="286" r:id="rId25"/>
    <p:sldId id="288" r:id="rId26"/>
    <p:sldId id="289" r:id="rId27"/>
    <p:sldId id="287" r:id="rId28"/>
    <p:sldId id="285" r:id="rId29"/>
    <p:sldId id="28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8" autoAdjust="0"/>
    <p:restoredTop sz="92679" autoAdjust="0"/>
  </p:normalViewPr>
  <p:slideViewPr>
    <p:cSldViewPr>
      <p:cViewPr varScale="1">
        <p:scale>
          <a:sx n="67" d="100"/>
          <a:sy n="67" d="100"/>
        </p:scale>
        <p:origin x="18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00605-CE64-431D-8CD5-127C27B646C6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860EB-486B-43C0-BC0B-AC712A6D9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4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email-blocks-on-gray-surface-1591062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rson-gather-hand-and-foot-in-center-53958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person-holding-clear-plastic-bottle-3480494/" TargetMode="External"/><Relationship Id="rId4" Type="http://schemas.openxmlformats.org/officeDocument/2006/relationships/hyperlink" Target="https://www.pexels.com/photo/people-coffee-meeting-team-7096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plane-aircraft-take-off-sky-50893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hotos/walk-tree-lined-avenue-nature-away-3731094/" TargetMode="External"/><Relationship Id="rId5" Type="http://schemas.openxmlformats.org/officeDocument/2006/relationships/hyperlink" Target="https://pixabay.com/photos/train-railway-s-bahn-transport-797072/" TargetMode="External"/><Relationship Id="rId4" Type="http://schemas.openxmlformats.org/officeDocument/2006/relationships/hyperlink" Target="https://pixabay.com/photos/car-audi-auto-automotive-vehicle-604019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lat-lay-photography-of-vegetable-salad-on-plate-1640777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nnection-plug-socket-cables-4821773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vectors/switch-light-off-position-panel-36000/" TargetMode="External"/><Relationship Id="rId4" Type="http://schemas.openxmlformats.org/officeDocument/2006/relationships/hyperlink" Target="https://pixabay.com/illustrations/plug-socket-wall-electric-power-1459663/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https://pixabay.com/illustrations/earth-globe-water-wave-sea-lake-216834/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8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https://pixabay.com/photos/high-water-shield-setting-water-392707/ (right)</a:t>
            </a:r>
          </a:p>
          <a:p>
            <a:r>
              <a:rPr lang="en-GB" dirty="0"/>
              <a:t>https://pixabay.com/photos/high-water-elbe-meissen-emergency-876580/ (left)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68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https://pixabay.com/photos/grasshopper-viridissima-insect-4493129/ (top left)</a:t>
            </a:r>
          </a:p>
          <a:p>
            <a:r>
              <a:rPr lang="en-GB" dirty="0"/>
              <a:t>https://pixabay.com/photos/lizard-reptile-salamander-gecko-4291013/ (top centre)</a:t>
            </a:r>
          </a:p>
          <a:p>
            <a:r>
              <a:rPr lang="en-GB" dirty="0"/>
              <a:t>https://pixabay.com/photos/lizard-colorful-head-view-exotic-4763351/ (bottom right)</a:t>
            </a:r>
          </a:p>
          <a:p>
            <a:r>
              <a:rPr lang="en-GB" dirty="0"/>
              <a:t>https://pixabay.com/photos/butterfly-wings-tropical-brown-316740/ (top right)</a:t>
            </a:r>
          </a:p>
          <a:p>
            <a:r>
              <a:rPr lang="en-GB" dirty="0"/>
              <a:t>https://pixabay.com/photos/zitronenfalter-fish-fish-exotic-380037/ (bottom left)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8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Black rhino</a:t>
            </a:r>
          </a:p>
          <a:p>
            <a:r>
              <a:rPr lang="en-GB" dirty="0"/>
              <a:t>https://pixabay.com/photos/black-rhinoceros-rhinoceros-rhino-412667/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0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Sunda</a:t>
            </a:r>
            <a:r>
              <a:rPr lang="en-GB" dirty="0"/>
              <a:t> tiger</a:t>
            </a:r>
          </a:p>
          <a:p>
            <a:r>
              <a:rPr lang="en-GB" dirty="0"/>
              <a:t>https://www.pexels.com/photo/animal-big-cat-jungle-safari-236601/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0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</a:t>
            </a:r>
            <a:r>
              <a:rPr lang="en-GB" baseline="0" dirty="0"/>
              <a:t> panda</a:t>
            </a:r>
            <a:endParaRPr lang="en-GB" dirty="0"/>
          </a:p>
          <a:p>
            <a:r>
              <a:rPr lang="en-GB" dirty="0"/>
              <a:t>https://www.pexels.com/photo/brown-and-white-bear-on-tree-branch-during-daytime-148132/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0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Orangutan</a:t>
            </a:r>
          </a:p>
          <a:p>
            <a:r>
              <a:rPr lang="en-GB" dirty="0"/>
              <a:t>https://www.pexels.com/photo/orangutan-clinging-on-tree-2411914/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0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https://pixabay.com/photos/team-friendship-group-hands-4529717/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30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https://www.pexels.com/photo/email-blocks-on-gray-surface-1591062/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7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https://www.pexels.com/photo/person-gather-hand-and-foot-in-center-53958/</a:t>
            </a:r>
            <a:r>
              <a:rPr lang="en-GB" dirty="0"/>
              <a:t> (left)</a:t>
            </a:r>
          </a:p>
          <a:p>
            <a:r>
              <a:rPr lang="en-GB" dirty="0">
                <a:hlinkClick r:id="rId4"/>
              </a:rPr>
              <a:t>https://www.pexels.com/photo/people-coffee-meeting-team-7096/</a:t>
            </a:r>
            <a:r>
              <a:rPr lang="en-GB" dirty="0"/>
              <a:t> (right)</a:t>
            </a:r>
          </a:p>
          <a:p>
            <a:r>
              <a:rPr lang="en-GB" dirty="0">
                <a:hlinkClick r:id="rId5"/>
              </a:rPr>
              <a:t>https://www.pexels.com/photo/person-holding-clear-plastic-bottle-3480494/</a:t>
            </a:r>
            <a:r>
              <a:rPr lang="en-GB" dirty="0"/>
              <a:t> (centre)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49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https://pixabay.com/photos/plane-aircraft-take-off-sky-50893/</a:t>
            </a:r>
            <a:r>
              <a:rPr lang="en-GB" dirty="0"/>
              <a:t>  (top left)</a:t>
            </a:r>
          </a:p>
          <a:p>
            <a:r>
              <a:rPr lang="en-GB" dirty="0">
                <a:hlinkClick r:id="rId4"/>
              </a:rPr>
              <a:t>https://pixabay.com/photos/car-audi-auto-automotive-vehicle-604019/</a:t>
            </a:r>
            <a:r>
              <a:rPr lang="en-GB" dirty="0"/>
              <a:t> (bottom left)</a:t>
            </a:r>
          </a:p>
          <a:p>
            <a:r>
              <a:rPr lang="en-GB" dirty="0">
                <a:hlinkClick r:id="rId5"/>
              </a:rPr>
              <a:t>https://pixabay.com/photos/train-railway-s-bahn-transport-797072/</a:t>
            </a:r>
            <a:r>
              <a:rPr lang="en-GB" dirty="0"/>
              <a:t> (top right)</a:t>
            </a:r>
          </a:p>
          <a:p>
            <a:r>
              <a:rPr lang="en-GB" dirty="0">
                <a:hlinkClick r:id="rId6"/>
              </a:rPr>
              <a:t>https://pixabay.com/photos/walk-tree-lined-avenue-nature-away-3731094/</a:t>
            </a:r>
            <a:r>
              <a:rPr lang="en-GB" dirty="0"/>
              <a:t> (top left)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8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https://pixabay.com/photos/calf-cow-maverick-farm-animal-farm-362170/(top right)</a:t>
            </a:r>
          </a:p>
          <a:p>
            <a:r>
              <a:rPr lang="en-GB" dirty="0"/>
              <a:t>https://pixabay.com/photos/blur-hanger-clothing-shopping-1850082/   (bottom, left)</a:t>
            </a:r>
          </a:p>
          <a:p>
            <a:r>
              <a:rPr lang="en-GB" dirty="0"/>
              <a:t>https://pixabay.com/photos/apple-macbook-business-1867762/ (bottom, right)</a:t>
            </a:r>
          </a:p>
          <a:p>
            <a:r>
              <a:rPr lang="en-GB" dirty="0"/>
              <a:t>https://pixabay.com/photos/plane-trip-journey-explore-841441/ (top left)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18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https://images.pexels.com/photos/50987/money-card-business-credit-card-50987.jpeg?cs=srgb&amp;dl=shopping-business-money-pay-50987.jpg&amp;fm=jpg  (bottom left)</a:t>
            </a:r>
          </a:p>
          <a:p>
            <a:r>
              <a:rPr lang="en-GB" dirty="0"/>
              <a:t>https://www.pexels.com/photo/shopping-bags-5957/ (right)</a:t>
            </a:r>
          </a:p>
          <a:p>
            <a:r>
              <a:rPr lang="en-GB" dirty="0"/>
              <a:t>https://www.pexels.com/photo/background-bags-black-buy-346752/ (top left)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https://www.pexels.com/photo/flat-lay-photography-of-vegetable-salad-on-plate-1640777/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0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https://pixabay.com/photos/connection-plug-socket-cables-4821773/</a:t>
            </a:r>
            <a:r>
              <a:rPr lang="en-GB" dirty="0"/>
              <a:t> (left)</a:t>
            </a:r>
          </a:p>
          <a:p>
            <a:r>
              <a:rPr lang="en-GB" dirty="0">
                <a:hlinkClick r:id="rId4"/>
              </a:rPr>
              <a:t>https://pixabay.com/illustrations/plug-socket-wall-electric-power-1459663/</a:t>
            </a:r>
            <a:r>
              <a:rPr lang="en-GB" dirty="0"/>
              <a:t> (right)</a:t>
            </a:r>
          </a:p>
          <a:p>
            <a:r>
              <a:rPr lang="en-GB" dirty="0">
                <a:hlinkClick r:id="rId5"/>
              </a:rPr>
              <a:t>https://pixabay.com/vectors/switch-light-off-position-panel-36000/</a:t>
            </a:r>
            <a:r>
              <a:rPr lang="en-GB" dirty="0"/>
              <a:t> (centre)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48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https://www.pexels.com/photo/climate-man-people-street-2027058/  (left)</a:t>
            </a:r>
          </a:p>
          <a:p>
            <a:r>
              <a:rPr lang="en-GB" dirty="0"/>
              <a:t>https://www.pexels.com/photo/climate-cold-road-landscape-2559747/ (right)</a:t>
            </a:r>
          </a:p>
          <a:p>
            <a:r>
              <a:rPr lang="en-GB" dirty="0"/>
              <a:t>https://pixabay.com/photos/climate-protest-demo-protest-action-455713/ (centre)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0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https://www.pexels.com/photo/adult-beautiful-elegant-eyewear-291762/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https://www.pexels.com/photo/man-pouring-water-from-dipper-on-blue-and-grey-house-1739855/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2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https://pixabay.com/photos/polar-bear-polar-bears-predator-709682/ (top right)</a:t>
            </a:r>
          </a:p>
          <a:p>
            <a:r>
              <a:rPr lang="en-GB" dirty="0"/>
              <a:t>https://pixabay.com/photos/polar-bear-iceberg-ice-floe-2199534/  (bottom right)</a:t>
            </a:r>
          </a:p>
          <a:p>
            <a:r>
              <a:rPr lang="en-GB"/>
              <a:t>https://www.pexels.com/photo/white-ice-formation-2869610/ (left)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9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https://pixabay.com/photos/earth-drought-ground-dehydrated-3355931/  (top, left)</a:t>
            </a:r>
          </a:p>
          <a:p>
            <a:r>
              <a:rPr lang="en-GB" dirty="0"/>
              <a:t>https://pixabay.com/photos/crack-land-drought-soil-dry-clay-995370/ (bottom left)</a:t>
            </a:r>
          </a:p>
          <a:p>
            <a:r>
              <a:rPr lang="en-GB" dirty="0"/>
              <a:t>https://pixabay.com/photos/grass-fire-firefighter-smoke-807388/ (right)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6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https://pixabay.com/illustrations/world-globe-earth-planet-blue-1303628/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4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https://pixabay.com/photos/nature-landscape-lake-of-fire-3595382/</a:t>
            </a:r>
          </a:p>
          <a:p>
            <a:r>
              <a:rPr lang="en-GB" dirty="0"/>
              <a:t>https://pixabay.com/photos/dead-sea-caravan-camel-red-brown-1930735/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6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https://pixabay.com/photos/village-people-in-uganda-uganda-2665014/ (bottom)</a:t>
            </a:r>
          </a:p>
          <a:p>
            <a:r>
              <a:rPr lang="en-GB" dirty="0"/>
              <a:t>https://pixabay.com/photos/salad-herbs-vegetables-cultivation-2482457/ (top)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4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https://pixabay.com/photos/rain-heavy-flood-extreme-weather-2085065/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60EB-486B-43C0-BC0B-AC712A6D9E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7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E4EE9D-2917-4A74-9164-84A069ACF1D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908845-8A4B-4F6F-A883-BB25AB08563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3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jpe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globalschools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4FD6-E57E-40D8-94E2-B9EB0522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2CC7-4645-4F3A-AD1D-71439110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F2445-CE19-47E6-9650-D1606D797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4625" r="24800" b="5179"/>
          <a:stretch/>
        </p:blipFill>
        <p:spPr>
          <a:xfrm>
            <a:off x="-108520" y="0"/>
            <a:ext cx="9248056" cy="68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7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ld, Globe, Earth, Planet, Blue, Earth Globe, 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2237"/>
            <a:ext cx="3431059" cy="34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orld, Globe, Earth, Planet, Blue, Earth Globe, 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61" y="2738660"/>
            <a:ext cx="3369013" cy="33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0599" y="1852166"/>
            <a:ext cx="197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1.5</a:t>
            </a:r>
            <a:r>
              <a:rPr lang="en-GB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°C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0724" y="1888778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GB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°C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Temperature rise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7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is impossible to predict exactly what will happen</a:t>
            </a:r>
          </a:p>
          <a:p>
            <a:endParaRPr lang="en-GB" dirty="0"/>
          </a:p>
          <a:p>
            <a:r>
              <a:rPr lang="en-GB" dirty="0"/>
              <a:t>Many experts say even  2°C rise would be dangerous</a:t>
            </a:r>
          </a:p>
          <a:p>
            <a:endParaRPr lang="en-GB" dirty="0"/>
          </a:p>
          <a:p>
            <a:r>
              <a:rPr lang="en-GB" dirty="0"/>
              <a:t>Rises above 4°C may lead to irreversible damage</a:t>
            </a:r>
          </a:p>
          <a:p>
            <a:endParaRPr lang="en-GB" dirty="0"/>
          </a:p>
          <a:p>
            <a:r>
              <a:rPr lang="en-GB" dirty="0"/>
              <a:t>This might include… </a:t>
            </a:r>
          </a:p>
          <a:p>
            <a:pPr lvl="1"/>
            <a:r>
              <a:rPr lang="en-GB" dirty="0"/>
              <a:t>Biodiversity loss</a:t>
            </a:r>
          </a:p>
          <a:p>
            <a:pPr lvl="1"/>
            <a:r>
              <a:rPr lang="en-GB" dirty="0"/>
              <a:t>More frequent extreme weather </a:t>
            </a:r>
          </a:p>
          <a:p>
            <a:pPr lvl="1"/>
            <a:r>
              <a:rPr lang="en-GB" dirty="0"/>
              <a:t>Loss of human population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Temperature rise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ture, Landscape, Lake Of Fire, Volcano, Cra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7" b="6908"/>
          <a:stretch/>
        </p:blipFill>
        <p:spPr bwMode="auto">
          <a:xfrm>
            <a:off x="251520" y="980728"/>
            <a:ext cx="61974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ad Sea, Caravan, Camel, Red, Brown, Canyon, Clif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2"/>
          <a:stretch/>
        </p:blipFill>
        <p:spPr bwMode="auto">
          <a:xfrm>
            <a:off x="2572891" y="3767014"/>
            <a:ext cx="6176908" cy="27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3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illage, People In Uganda, Uganda, Farm, Water, Thir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b="18536"/>
          <a:stretch/>
        </p:blipFill>
        <p:spPr bwMode="auto">
          <a:xfrm>
            <a:off x="2403723" y="3573016"/>
            <a:ext cx="6582544" cy="3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alad, Herbs, Vegetables, Cultiv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 b="49"/>
          <a:stretch/>
        </p:blipFill>
        <p:spPr bwMode="auto">
          <a:xfrm>
            <a:off x="179512" y="928914"/>
            <a:ext cx="6264696" cy="26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2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in, Heavy, Flood, Extreme, Weather, Bad, Water, 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0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gh Water, Shield, Setting, Water, Flooding, Flood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r="29364"/>
          <a:stretch/>
        </p:blipFill>
        <p:spPr bwMode="auto">
          <a:xfrm>
            <a:off x="5148064" y="1175578"/>
            <a:ext cx="34718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igh Water, Elbe, Meissen, Emergency, Not, Savi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r="6421"/>
          <a:stretch/>
        </p:blipFill>
        <p:spPr bwMode="auto">
          <a:xfrm>
            <a:off x="251520" y="1183536"/>
            <a:ext cx="4646853" cy="47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sshopper, Viridissima, Insect, Close Up,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4" y="1073767"/>
            <a:ext cx="3817997" cy="2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zard, Reptile, Salamander, Gecko,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22" y="1050872"/>
            <a:ext cx="2933319" cy="16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zard, Colorful, Head, View, Exotic, Reptile, Sca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"/>
          <a:stretch/>
        </p:blipFill>
        <p:spPr bwMode="auto">
          <a:xfrm>
            <a:off x="4071822" y="2722526"/>
            <a:ext cx="4920374" cy="33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tterfly, Wings, Tropical, Brown, Camoufl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7" r="14204" b="22493"/>
          <a:stretch/>
        </p:blipFill>
        <p:spPr bwMode="auto">
          <a:xfrm>
            <a:off x="7031384" y="1041745"/>
            <a:ext cx="1960812" cy="16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itronenfalter Fish, Fish, Exotic, Tropical, Yello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/>
          <a:stretch/>
        </p:blipFill>
        <p:spPr bwMode="auto">
          <a:xfrm>
            <a:off x="166984" y="3218603"/>
            <a:ext cx="3817997" cy="28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Threatened species include…</a:t>
            </a:r>
            <a:endParaRPr lang="en-GB" dirty="0"/>
          </a:p>
        </p:txBody>
      </p:sp>
      <p:pic>
        <p:nvPicPr>
          <p:cNvPr id="3074" name="Picture 2" descr="Black Rhinoceros, Rhinoceros, Rhino, Species, R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6529"/>
            <a:ext cx="633670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Threatened species include…</a:t>
            </a:r>
            <a:endParaRPr lang="en-GB" dirty="0"/>
          </a:p>
        </p:txBody>
      </p:sp>
      <p:pic>
        <p:nvPicPr>
          <p:cNvPr id="6146" name="Picture 2" descr="Tiger 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8900"/>
            <a:ext cx="625792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5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Threatened species include…</a:t>
            </a:r>
            <a:endParaRPr lang="en-GB" dirty="0"/>
          </a:p>
        </p:txBody>
      </p:sp>
      <p:pic>
        <p:nvPicPr>
          <p:cNvPr id="5122" name="Picture 2" descr="Brown and White Bear on Tree Branch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185917" cy="40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8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What is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89120"/>
          </a:xfrm>
        </p:spPr>
        <p:txBody>
          <a:bodyPr/>
          <a:lstStyle/>
          <a:p>
            <a:r>
              <a:rPr lang="en-GB" dirty="0"/>
              <a:t>Climate change is caused by a long-term rise in global temperatures</a:t>
            </a:r>
          </a:p>
          <a:p>
            <a:endParaRPr lang="en-GB" dirty="0"/>
          </a:p>
          <a:p>
            <a:r>
              <a:rPr lang="en-GB" dirty="0"/>
              <a:t>This leads to shifts in weather patterns</a:t>
            </a:r>
          </a:p>
          <a:p>
            <a:endParaRPr lang="en-GB" dirty="0"/>
          </a:p>
          <a:p>
            <a:r>
              <a:rPr lang="en-GB" dirty="0"/>
              <a:t>Human activity is responsible for causing these changes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Threatened species include…</a:t>
            </a:r>
            <a:endParaRPr lang="en-GB" dirty="0"/>
          </a:p>
        </p:txBody>
      </p:sp>
      <p:pic>
        <p:nvPicPr>
          <p:cNvPr id="7170" name="Picture 2" descr="Orangutan Clinging On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 b="13074"/>
          <a:stretch/>
        </p:blipFill>
        <p:spPr bwMode="auto">
          <a:xfrm>
            <a:off x="2555776" y="1988840"/>
            <a:ext cx="3443474" cy="39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1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90864" cy="4389120"/>
          </a:xfrm>
        </p:spPr>
        <p:txBody>
          <a:bodyPr/>
          <a:lstStyle/>
          <a:p>
            <a:r>
              <a:rPr lang="en-GB" dirty="0"/>
              <a:t>Individual level action is important – but, we also need to act collectively</a:t>
            </a:r>
          </a:p>
          <a:p>
            <a:endParaRPr lang="en-GB" dirty="0"/>
          </a:p>
          <a:p>
            <a:r>
              <a:rPr lang="en-GB" dirty="0"/>
              <a:t>Together, we can create more pressure to make sure that governments and businesses are doing their fair share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Solutions</a:t>
            </a:r>
            <a:endParaRPr lang="en-GB" dirty="0"/>
          </a:p>
        </p:txBody>
      </p:sp>
      <p:pic>
        <p:nvPicPr>
          <p:cNvPr id="11268" name="Picture 4" descr="Team, Friendship, Group, Hands, Cooperation, Peop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15210"/>
          <a:stretch/>
        </p:blipFill>
        <p:spPr bwMode="auto">
          <a:xfrm>
            <a:off x="5580112" y="1556792"/>
            <a:ext cx="3331572" cy="394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762872" cy="4389120"/>
          </a:xfrm>
        </p:spPr>
        <p:txBody>
          <a:bodyPr/>
          <a:lstStyle/>
          <a:p>
            <a:r>
              <a:rPr lang="en-GB" dirty="0"/>
              <a:t>Tell governments and corporations to act now!</a:t>
            </a:r>
          </a:p>
          <a:p>
            <a:endParaRPr lang="en-GB" dirty="0"/>
          </a:p>
          <a:p>
            <a:r>
              <a:rPr lang="en-GB" dirty="0"/>
              <a:t>Send an email to your local MP or to a business you buy from – ask them what they are doing to help achieve our climate targets</a:t>
            </a:r>
          </a:p>
        </p:txBody>
      </p:sp>
      <p:pic>
        <p:nvPicPr>
          <p:cNvPr id="1026" name="Picture 2" descr="Email Blocks on Gray Sur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33" y="2492896"/>
            <a:ext cx="3399561" cy="22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4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43276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1598"/>
            <a:ext cx="8243455" cy="4389120"/>
          </a:xfrm>
        </p:spPr>
        <p:txBody>
          <a:bodyPr/>
          <a:lstStyle/>
          <a:p>
            <a:r>
              <a:rPr lang="en-GB" dirty="0"/>
              <a:t>Get involved with your community</a:t>
            </a:r>
          </a:p>
          <a:p>
            <a:endParaRPr lang="en-GB" dirty="0"/>
          </a:p>
          <a:p>
            <a:r>
              <a:rPr lang="en-GB" dirty="0"/>
              <a:t>Meet with local environmental groups</a:t>
            </a:r>
          </a:p>
          <a:p>
            <a:endParaRPr lang="en-GB" dirty="0"/>
          </a:p>
          <a:p>
            <a:r>
              <a:rPr lang="en-GB" dirty="0"/>
              <a:t>Organise an action with family or friends</a:t>
            </a:r>
          </a:p>
        </p:txBody>
      </p:sp>
      <p:pic>
        <p:nvPicPr>
          <p:cNvPr id="2050" name="Picture 2" descr="Person Gather Hand and Foot in 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3" y="4059897"/>
            <a:ext cx="2708243" cy="20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son Writing on the Not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87" y="4055958"/>
            <a:ext cx="3065571" cy="20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437" t="19201" r="28271" b="16400"/>
          <a:stretch/>
        </p:blipFill>
        <p:spPr>
          <a:xfrm>
            <a:off x="2987824" y="4055958"/>
            <a:ext cx="2780955" cy="2043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436096" y="6133119"/>
            <a:ext cx="2518241" cy="71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01" y="6110821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the change you want to see</a:t>
            </a:r>
          </a:p>
          <a:p>
            <a:endParaRPr lang="en-GB" dirty="0"/>
          </a:p>
          <a:p>
            <a:r>
              <a:rPr lang="en-GB" dirty="0"/>
              <a:t>We know that flying, fast fashion and eating meat are some of the most polluting and harmful activities for our planet</a:t>
            </a:r>
          </a:p>
          <a:p>
            <a:endParaRPr lang="en-GB" dirty="0"/>
          </a:p>
          <a:p>
            <a:r>
              <a:rPr lang="en-GB" dirty="0"/>
              <a:t>Do your best to reduce your impact and consumption where you can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5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ne, Aircraft, Take-Off, Sky, Aeroplane, Jet, Tr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9" y="1023809"/>
            <a:ext cx="3513476" cy="23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, Audi, Auto, Automotive, Vehicle, Sports 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9" y="3501008"/>
            <a:ext cx="3517955" cy="23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rain, Railway, S Bahn, Transport, Rails, Caten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09" y="1023808"/>
            <a:ext cx="3513476" cy="23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alk, Tree Lined Avenue, Nature, Away, Avenue, Tre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1"/>
          <a:stretch/>
        </p:blipFill>
        <p:spPr bwMode="auto">
          <a:xfrm>
            <a:off x="4644109" y="3502342"/>
            <a:ext cx="3513476" cy="23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decadmin\AppData\Local\Microsoft\Windows\INetCache\IE\EKWAXVF0\RedX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" y="752330"/>
            <a:ext cx="1804700" cy="18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decadmin\AppData\Local\Microsoft\Windows\INetCache\IE\EKWAXVF0\RedX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" y="4414654"/>
            <a:ext cx="1934929" cy="19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decadmin\AppData\Local\Microsoft\Windows\INetCache\IE\KIRFC39I\check-mark-1292787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57" y="4590262"/>
            <a:ext cx="1475397" cy="14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decadmin\AppData\Local\Microsoft\Windows\INetCache\IE\KIRFC39I\check-mark-1292787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2" y="1856062"/>
            <a:ext cx="1427249" cy="14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58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hopping b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92" y="1104497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erson Holding Debit Car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9314" r="-262" b="9960"/>
          <a:stretch/>
        </p:blipFill>
        <p:spPr bwMode="auto">
          <a:xfrm>
            <a:off x="589197" y="3501008"/>
            <a:ext cx="4377804" cy="23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  <p:pic>
        <p:nvPicPr>
          <p:cNvPr id="5" name="Grafik 4" descr="Ein Bild, das Zaun, aus Holz, Holz, Frau enthält.&#10;&#10;Automatisch generierte Beschreibung">
            <a:extLst>
              <a:ext uri="{FF2B5EF4-FFF2-40B4-BE49-F238E27FC236}">
                <a16:creationId xmlns:a16="http://schemas.microsoft.com/office/drawing/2014/main" id="{3A949B96-73A9-4B70-ADEA-CCB8C61BA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7" y="734869"/>
            <a:ext cx="4377804" cy="2666269"/>
          </a:xfrm>
          <a:prstGeom prst="rect">
            <a:avLst/>
          </a:prstGeom>
        </p:spPr>
      </p:pic>
      <p:pic>
        <p:nvPicPr>
          <p:cNvPr id="7" name="Picture 8" descr="C:\Users\decadmin\AppData\Local\Microsoft\Windows\INetCache\IE\EKWAXVF0\RedX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73" y="221470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1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at-lay Photography of Vegetable Salad on 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10" y="1412776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ecadmin\AppData\Local\Microsoft\Windows\INetCache\IE\KIRFC39I\check-mark-129278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74" y="620688"/>
            <a:ext cx="1982784" cy="19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4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Remember to power off electronics (at the plug!) when you are not using them</a:t>
            </a:r>
          </a:p>
          <a:p>
            <a:endParaRPr lang="en-GB" dirty="0"/>
          </a:p>
          <a:p>
            <a:r>
              <a:rPr lang="en-GB" dirty="0"/>
              <a:t>Get a smart meter in your house to monitor how much energy you are using</a:t>
            </a:r>
          </a:p>
        </p:txBody>
      </p:sp>
      <p:pic>
        <p:nvPicPr>
          <p:cNvPr id="4098" name="Picture 2" descr="Connection, Plug, Socket, Cables, Wires, Electr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1" y="4444773"/>
            <a:ext cx="2952328" cy="1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witch, Light, Off, Position, Panel, Wall, Tog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21" y="4447896"/>
            <a:ext cx="1272787" cy="19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ug, Socket, Wall, Electric, Power, Cable, Electric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39" y="4444773"/>
            <a:ext cx="3447974" cy="1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7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ction, administration, ad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6" y="1268760"/>
            <a:ext cx="30956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ctivist, background, 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06" y="1259607"/>
            <a:ext cx="30956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limate, Protest, Demo, Protest Action, Parade, Peo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r="40218"/>
          <a:stretch/>
        </p:blipFill>
        <p:spPr bwMode="auto">
          <a:xfrm>
            <a:off x="3424225" y="1252029"/>
            <a:ext cx="2286001" cy="4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72708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we are part of a </a:t>
            </a:r>
            <a:r>
              <a:rPr lang="en-GB" dirty="0">
                <a:latin typeface="MS PMincho" panose="02020600040205080304" pitchFamily="18" charset="-128"/>
                <a:ea typeface="MS PMincho" panose="02020600040205080304" pitchFamily="18" charset="-128"/>
              </a:rPr>
              <a:t>global</a:t>
            </a:r>
            <a:r>
              <a:rPr lang="en-GB" dirty="0"/>
              <a:t> movement calling for change! </a:t>
            </a:r>
          </a:p>
        </p:txBody>
      </p:sp>
    </p:spTree>
    <p:extLst>
      <p:ext uri="{BB962C8B-B14F-4D97-AF65-F5344CB8AC3E}">
        <p14:creationId xmlns:p14="http://schemas.microsoft.com/office/powerpoint/2010/main" val="189355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arth, Globe, Water, Wave, Sea, Lake, S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272808" cy="48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3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26FC-381C-4483-8959-9F597717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BDA1-84EA-4C6E-9C04-60EC4FEE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MS PMincho" panose="02020600040205080304" pitchFamily="18" charset="-128"/>
              </a:rPr>
              <a:t>This </a:t>
            </a:r>
            <a:r>
              <a:rPr lang="en-GB" dirty="0" err="1">
                <a:ea typeface="MS PMincho" panose="02020600040205080304" pitchFamily="18" charset="-128"/>
              </a:rPr>
              <a:t>powerpoint</a:t>
            </a:r>
            <a:r>
              <a:rPr lang="en-GB" dirty="0">
                <a:ea typeface="MS PMincho" panose="02020600040205080304" pitchFamily="18" charset="-128"/>
              </a:rPr>
              <a:t> has been produced by Leeds DEC as part of a bigger World Class Teaching project. Visit </a:t>
            </a:r>
            <a:r>
              <a:rPr lang="en-GB" dirty="0">
                <a:ea typeface="MS PMincho" panose="02020600040205080304" pitchFamily="18" charset="-128"/>
                <a:hlinkClick r:id="rId2"/>
              </a:rPr>
              <a:t>www.globalschools.org.uk </a:t>
            </a:r>
            <a:r>
              <a:rPr lang="en-GB" dirty="0">
                <a:ea typeface="MS PMincho" panose="02020600040205080304" pitchFamily="18" charset="-128"/>
              </a:rPr>
              <a:t>for free lessons and materials for your teacher to download.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BA0BE-4C9A-47E9-BF25-3778D57CF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38" t="50000" r="42125" b="34593"/>
          <a:stretch/>
        </p:blipFill>
        <p:spPr>
          <a:xfrm>
            <a:off x="3718079" y="4934963"/>
            <a:ext cx="2333451" cy="1222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A392F-9191-49F3-97F0-3DF34C65D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74231" y="5482543"/>
            <a:ext cx="2518241" cy="714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D44F3-58DD-4541-AAA1-319E21E4F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04011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9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Human activity relies heavily on fossil fuels which release CO2 and other greenhouse gases</a:t>
            </a:r>
          </a:p>
          <a:p>
            <a:endParaRPr lang="en-GB" dirty="0"/>
          </a:p>
          <a:p>
            <a:r>
              <a:rPr lang="en-GB" dirty="0"/>
              <a:t>These gases get trapped as heat in the atmosphere</a:t>
            </a:r>
          </a:p>
          <a:p>
            <a:endParaRPr lang="en-GB" dirty="0"/>
          </a:p>
          <a:p>
            <a:r>
              <a:rPr lang="en-GB" dirty="0"/>
              <a:t>Increases have been huge in recent decades, driven mostly by mass consumption in wealthy countries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How does it work?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6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e, Trip, Journey, Explore, Discover, Sky, 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1" y="996181"/>
            <a:ext cx="3960440" cy="26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f, Cow, Maverick, Farm Animal, Farm, Ru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21" y="1003622"/>
            <a:ext cx="3952973" cy="26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r, Hanger, Clothing, Shopping, Market, Close-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5"/>
            <a:ext cx="3959845" cy="26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ple, Macbook, Business, Communication, Computer, De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48" y="3933055"/>
            <a:ext cx="3959846" cy="26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2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04456"/>
          </a:xfrm>
        </p:spPr>
        <p:txBody>
          <a:bodyPr/>
          <a:lstStyle/>
          <a:p>
            <a:r>
              <a:rPr lang="en-GB" dirty="0"/>
              <a:t>The effects of mass consumption and climate change are unevenly distributed</a:t>
            </a:r>
          </a:p>
          <a:p>
            <a:endParaRPr lang="en-GB" dirty="0"/>
          </a:p>
          <a:p>
            <a:r>
              <a:rPr lang="en-GB" dirty="0"/>
              <a:t>Populations in the wealthy countries are responsible for the majority of global emissions</a:t>
            </a:r>
          </a:p>
          <a:p>
            <a:endParaRPr lang="en-GB" dirty="0"/>
          </a:p>
          <a:p>
            <a:r>
              <a:rPr lang="en-GB" dirty="0"/>
              <a:t>But, populations in the poorer countries are exposed to the majority of the consequences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 unfair system?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2931"/>
          <a:stretch/>
        </p:blipFill>
        <p:spPr>
          <a:xfrm>
            <a:off x="5389461" y="6093296"/>
            <a:ext cx="2518241" cy="714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66" y="6070998"/>
            <a:ext cx="1085130" cy="7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oman Holding Shopping B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r="3502"/>
          <a:stretch/>
        </p:blipFill>
        <p:spPr bwMode="auto">
          <a:xfrm>
            <a:off x="249833" y="2204864"/>
            <a:ext cx="419933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 Pouring Water from Dipper on Blue and Grey Hou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204" r="10055" b="-204"/>
          <a:stretch/>
        </p:blipFill>
        <p:spPr bwMode="auto">
          <a:xfrm>
            <a:off x="4642321" y="2204864"/>
            <a:ext cx="422563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 unfair system?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75" y="6091032"/>
            <a:ext cx="1962807" cy="775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82" y="6094883"/>
            <a:ext cx="1058711" cy="7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6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te Ice 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" y="1196752"/>
            <a:ext cx="3589661" cy="53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lar Bear, Polar Bears, Predator, Iceberg, C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320480" cy="3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ar Bear, Iceberg, Ice Floe, North Po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2382" r="-312" b="22750"/>
          <a:stretch/>
        </p:blipFill>
        <p:spPr bwMode="auto">
          <a:xfrm>
            <a:off x="4211960" y="4420225"/>
            <a:ext cx="4339232" cy="21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0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rth, Drought, Ground, Dehydrated, Cracked, Na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9" b="12059"/>
          <a:stretch/>
        </p:blipFill>
        <p:spPr bwMode="auto">
          <a:xfrm>
            <a:off x="323529" y="1484784"/>
            <a:ext cx="38884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ack, Land, Drought, Soil, Dry, Clay, Relationsh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888432" cy="2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ass Fire, Firefighter, Smoke, Preventive Burn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r="29057"/>
          <a:stretch/>
        </p:blipFill>
        <p:spPr bwMode="auto">
          <a:xfrm>
            <a:off x="4355974" y="1484784"/>
            <a:ext cx="4371975" cy="48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1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5BF53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1114</Words>
  <Application>Microsoft Office PowerPoint</Application>
  <PresentationFormat>On-screen Show (4:3)</PresentationFormat>
  <Paragraphs>139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MS PMincho</vt:lpstr>
      <vt:lpstr>Calibri</vt:lpstr>
      <vt:lpstr>Century Gothic</vt:lpstr>
      <vt:lpstr>Wingdings 2</vt:lpstr>
      <vt:lpstr>Flow</vt:lpstr>
      <vt:lpstr>PowerPoint Presentation</vt:lpstr>
      <vt:lpstr>What is climate change?</vt:lpstr>
      <vt:lpstr>PowerPoint Presentation</vt:lpstr>
      <vt:lpstr>How does it work?</vt:lpstr>
      <vt:lpstr>PowerPoint Presentation</vt:lpstr>
      <vt:lpstr>An unfair system?</vt:lpstr>
      <vt:lpstr>An unfair system?</vt:lpstr>
      <vt:lpstr>PowerPoint Presentation</vt:lpstr>
      <vt:lpstr>PowerPoint Presentation</vt:lpstr>
      <vt:lpstr>Temperature rise</vt:lpstr>
      <vt:lpstr>Temperature 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Threatened species include…</vt:lpstr>
      <vt:lpstr>Threatened species include…</vt:lpstr>
      <vt:lpstr>Threatened species include…</vt:lpstr>
      <vt:lpstr>Threatened species include…</vt:lpstr>
      <vt:lpstr>Solutions</vt:lpstr>
      <vt:lpstr>How can we help?</vt:lpstr>
      <vt:lpstr>How can we help?</vt:lpstr>
      <vt:lpstr>How can we help?</vt:lpstr>
      <vt:lpstr>PowerPoint Presentation</vt:lpstr>
      <vt:lpstr>PowerPoint Presentation</vt:lpstr>
      <vt:lpstr>PowerPoint Presentation</vt:lpstr>
      <vt:lpstr>How can we help?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Hannah Langdana</cp:lastModifiedBy>
  <cp:revision>48</cp:revision>
  <dcterms:created xsi:type="dcterms:W3CDTF">2020-02-11T14:21:21Z</dcterms:created>
  <dcterms:modified xsi:type="dcterms:W3CDTF">2020-03-25T11:56:04Z</dcterms:modified>
</cp:coreProperties>
</file>